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.png" ContentType="image/png"/>
  <Override PartName="/ppt/media/image3.png" ContentType="image/png"/>
  <Override PartName="/ppt/media/image1.jpeg" ContentType="image/jpe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4315680" y="32760"/>
            <a:ext cx="7837560" cy="325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315680" y="32760"/>
            <a:ext cx="7837560" cy="325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31960" y="1122480"/>
            <a:ext cx="1022220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pt-B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endParaRPr b="0" lang="pt-BR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9448920" y="649296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0901FA8-ADF7-47F7-9EB4-ADCB0D27966C}" type="datetime1">
              <a:rPr b="1" lang="pt-BR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27/02/2018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4299840" y="60757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E68A099-192B-4E76-910C-8E5796368317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7" descr=""/>
          <p:cNvPicPr/>
          <p:nvPr/>
        </p:nvPicPr>
        <p:blipFill>
          <a:blip r:embed="rId2"/>
          <a:stretch/>
        </p:blipFill>
        <p:spPr>
          <a:xfrm>
            <a:off x="0" y="1800"/>
            <a:ext cx="12191760" cy="77220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4315680" y="32760"/>
            <a:ext cx="7837560" cy="70272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pt-BR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11702160" y="6492960"/>
            <a:ext cx="4896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DEF160F-E7B7-4812-9EFE-29F9E2264574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44" name="Picture 4" descr=""/>
          <p:cNvPicPr/>
          <p:nvPr/>
        </p:nvPicPr>
        <p:blipFill>
          <a:blip r:embed="rId3"/>
          <a:stretch/>
        </p:blipFill>
        <p:spPr>
          <a:xfrm>
            <a:off x="38160" y="0"/>
            <a:ext cx="774720" cy="77220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://www.sciencedirect.com/article/pii-/S147403460600070X" TargetMode="External"/><Relationship Id="rId2" Type="http://schemas.openxmlformats.org/officeDocument/2006/relationships/hyperlink" Target="https://blog.kissmetrics.com/how-airbnb-uses-data-science/" TargetMode="External"/><Relationship Id="rId3" Type="http://schemas.openxmlformats.org/officeDocument/2006/relationships/hyperlink" Target="http://www.adweek.com/creativity/how-spotify-makes-its-data-driven-outdoor-ads-and-why-they-work-so-well/" TargetMode="External"/><Relationship Id="rId4" Type="http://schemas.openxmlformats.org/officeDocument/2006/relationships/hyperlink" Target="http://searchbusinessanalytics.techtarget.com/feature/How-PayPal-fights-fraud-with-predictive-data-analysis" TargetMode="External"/><Relationship Id="rId5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mailto:adilson.khouri.usp@gmail.com" TargetMode="External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://searchbusinessanalytics.techtarget.com/feature/How-PayPal-fights-fraud-with-predictive-data-analysis" TargetMode="External"/><Relationship Id="rId2" Type="http://schemas.openxmlformats.org/officeDocument/2006/relationships/hyperlink" Target="http://www.adweek.com/creativity/how-spotify-makes-its-data-driven-outdoor-ads-and-why-they-work-so-well/" TargetMode="External"/><Relationship Id="rId3" Type="http://schemas.openxmlformats.org/officeDocument/2006/relationships/hyperlink" Target="https://blog.kissmetrics.com/how-airbnb-uses-data-science/" TargetMode="External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67400" y="929520"/>
            <a:ext cx="12024000" cy="1186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pt-BR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Aula teste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152640" y="3167280"/>
            <a:ext cx="1202400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1" lang="pt-BR" sz="6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Trabalho de Conclusão de curso I: 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5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Metodologia e Concepção de Projetos Web/Mobile</a:t>
            </a: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TextShape 3"/>
          <p:cNvSpPr txBox="1"/>
          <p:nvPr/>
        </p:nvSpPr>
        <p:spPr>
          <a:xfrm>
            <a:off x="9448920" y="649296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4357338-C378-41AA-A5B1-72498DBC0DFA}" type="datetime1">
              <a:rPr b="1" lang="pt-BR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27/02/2018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TextShape 4"/>
          <p:cNvSpPr txBox="1"/>
          <p:nvPr/>
        </p:nvSpPr>
        <p:spPr>
          <a:xfrm>
            <a:off x="4299840" y="60757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429E06C-8408-4F0A-B62A-0E4AC788AB01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Citar exemplo de revisão acadêmica – Mostrar um artigo de revisão sistemática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Citar exemplo de revisão indústria – Como é o dia a dia de um cientista de dados, como trabalhar orientado aos dados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Exemplos de aplicações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5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745E64E8-A265-4D9D-9488-DAFEC2C8D9CF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838080" y="1825560"/>
            <a:ext cx="10515240" cy="4999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Qual problema de negócio/científico você pretende resolver?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 que seus concorrentes/literatura fazem no mercado?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Há solução parecida? Qual sua contribuição?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Em quais bases de dados podemos encontrar essas respostas?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Quais “palavras chaves” podem ser usadas para localizar seus concorrentes/artigos correlatos. Como documentar isso para facilitar a reprodução por outras pessoas?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1843920" y="32760"/>
            <a:ext cx="1034784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Exercício: Começar a planejar sua revisão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FCCC69C-C9AF-4141-B7CE-31BA2686E745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BIOCHINI, J. C. de A et al. Scientific research ontology to suport systematic review in software engineering. Adv. Eng. Inform., Elsevier Science Publishers B. V., v. 21, n. 2, p. 133—151, 2007. Disponível em </a:t>
            </a:r>
            <a:r>
              <a:rPr b="0" lang="pt-BR" sz="20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1"/>
              </a:rPr>
              <a:t>http://www.sciencedirect.com/article/pii-/S147403460600070X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https://blog.kissmetrics.com/how-airbnb-uses-data-science/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http://www.adweek.com/creativity/how-spotify-makes-its-data-driven-outdoor-ads-and-why-they-work-so-well/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0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4"/>
              </a:rPr>
              <a:t>http://searchbusinessanalytics.techtarget.com/feature/How-PayPal-fights-fraud-with-predictive-data-analysis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Referência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CF06D67-424E-4D60-A41A-ED600E0AC57A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2" name="CustomShape 4"/>
          <p:cNvSpPr/>
          <p:nvPr/>
        </p:nvSpPr>
        <p:spPr>
          <a:xfrm>
            <a:off x="0" y="-183600"/>
            <a:ext cx="1219176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1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Trabalho de Conclusão de curso I -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1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Metodologia e Concepção de Projetos Web/Mobile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Prof. MSc. Adilson Lopes Khouri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Doutorando em Bioinformática - USP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1"/>
              </a:rPr>
              <a:t>adilson.khouri.usp@gmail.com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Candidato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7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24EE91D-8BE9-4378-9B6A-258A37940607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Apresentações (Quem somos, nossas experiências, ...)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Conteúdo da disciplina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Aula de Hoje: </a:t>
            </a:r>
            <a:r>
              <a:rPr b="1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Revisão Sistemática da Literatura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Exercício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Referências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Agenda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0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420BE7A3-E6D7-48AE-98B9-F09C2FBFDC52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pt-BR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Adilson Lopes Khouri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29 anos, solteiro, pratico dança de salão há 4 anos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Bacharel e Mestre em Computação – USP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Cinco anos de experiência na indústria de SW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Itaú – Analista de Sistemas - Risco de mercado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PagSeguro – Cientista de Dados - Risco de Fraude e consultor interno</a:t>
            </a:r>
            <a:endParaRPr b="0" lang="pt-B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 os senhores, ... 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Apresentações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50DE898-81DD-435D-A9B1-469BC0FB8426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183744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Por que estudar metodologia científica se não vou ser pesquisador? Empresas como: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Paypal (</a:t>
            </a:r>
            <a:r>
              <a:rPr b="0" lang="pt-BR" sz="16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http://searchbusinessanalytics.techtarget.com/feature/How-PayPal-fights-fraud-with-predictive-data-analysis</a:t>
            </a: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Google 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Microsoft 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Spotify (</a:t>
            </a:r>
            <a:r>
              <a:rPr b="0" lang="pt-BR" sz="16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http://www.adweek.com/creativity/how-spotify-makes-its-data-driven-outdoor-ads-and-why-they-work-so-well/</a:t>
            </a: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Airbnb (</a:t>
            </a:r>
            <a:r>
              <a:rPr b="0" lang="pt-BR" sz="16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https://blog.kissmetrics.com/how-airbnb-uses-data-science/</a:t>
            </a: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PagSeguro 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São orientadas a dados, e contratam cientistas (pessoas metódicas que saibam construir estudos reproduzíveis)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Motivação da disciplina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81496DA-B9B7-49ED-9933-5B6245620A52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CustomShape 4"/>
          <p:cNvSpPr/>
          <p:nvPr/>
        </p:nvSpPr>
        <p:spPr>
          <a:xfrm>
            <a:off x="0" y="-183600"/>
            <a:ext cx="1219176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5"/>
          <p:cNvSpPr/>
          <p:nvPr/>
        </p:nvSpPr>
        <p:spPr>
          <a:xfrm>
            <a:off x="0" y="-171720"/>
            <a:ext cx="1219176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0" y="-320760"/>
            <a:ext cx="248040" cy="64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anchor="ctr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7"/>
          <p:cNvSpPr/>
          <p:nvPr/>
        </p:nvSpPr>
        <p:spPr>
          <a:xfrm>
            <a:off x="0" y="-320760"/>
            <a:ext cx="248040" cy="64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anchor="ctr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Revisão Sistemática da Literatura (Aula teste)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Introdução e Objetivos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Resultados e Discussão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Conclusões 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Resumo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Conteúdo da disciplina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E9A80B70-E50E-461B-9DA5-FB934F616F34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Por que revisar a literatura?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Na indústria existe revisão sistemática?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Como revisar?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Revisão da literatura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6BF9F95-48F4-4A3A-830B-E1102C06F3E3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Uma metodologia estruturada e pragmática para estabelecer o estado da arte em uma determinada área de conhecimento.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Em trabalhos de grande duração não podemos contar com nossa memória, estruturar resultados parciais é muito útil.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Revisão sistemática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6EA32DF-D810-4114-88D4-D153B2642C92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Fase 1 – Planejamento: O que queremos revisar? Onde vamos revisar? Quais os critérios para aceitar/recusar trabalhos?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Fase 2 – Condução: Resultados encontrados nas pesquisas, quantos trabalhos você achou, quantos vai ler por completo?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pt-BR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Fase 3 – Escrever os resultados: Descrever o que cada trabalho fez e comparar com o seu trabalho indicando sua contribuição.</a:t>
            </a:r>
            <a:endParaRPr b="0" lang="pt-BR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315680" y="32760"/>
            <a:ext cx="7837560" cy="70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Estrutura da revisão sistemática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11702160" y="6492960"/>
            <a:ext cx="4896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65C58827-D6BC-4D56-8C7B-E86DEA25FE4C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2620</TotalTime>
  <Application>LibreOffice/5.3.1.2$Linux_X86_64 LibreOffice_project/30m0$Build-2</Application>
  <Words>583</Words>
  <Paragraphs>86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2017-12-18T19:00:17Z</dcterms:created>
  <dc:creator>Lucas Peinado Bruscato</dc:creator>
  <dc:description/>
  <dc:language>pt-BR</dc:language>
  <cp:lastModifiedBy/>
  <dcterms:modified xsi:type="dcterms:W3CDTF">2018-02-27T19:36:25Z</dcterms:modified>
  <cp:revision>90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